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5"/>
  </p:notesMasterIdLst>
  <p:handoutMasterIdLst>
    <p:handoutMasterId r:id="rId36"/>
  </p:handoutMasterIdLst>
  <p:sldIdLst>
    <p:sldId id="378" r:id="rId2"/>
    <p:sldId id="381" r:id="rId3"/>
    <p:sldId id="531" r:id="rId4"/>
    <p:sldId id="478" r:id="rId5"/>
    <p:sldId id="547" r:id="rId6"/>
    <p:sldId id="548" r:id="rId7"/>
    <p:sldId id="549" r:id="rId8"/>
    <p:sldId id="613" r:id="rId9"/>
    <p:sldId id="550" r:id="rId10"/>
    <p:sldId id="559" r:id="rId11"/>
    <p:sldId id="571" r:id="rId12"/>
    <p:sldId id="609" r:id="rId13"/>
    <p:sldId id="591" r:id="rId14"/>
    <p:sldId id="570" r:id="rId15"/>
    <p:sldId id="569" r:id="rId16"/>
    <p:sldId id="572" r:id="rId17"/>
    <p:sldId id="581" r:id="rId18"/>
    <p:sldId id="583" r:id="rId19"/>
    <p:sldId id="573" r:id="rId20"/>
    <p:sldId id="582" r:id="rId21"/>
    <p:sldId id="578" r:id="rId22"/>
    <p:sldId id="594" r:id="rId23"/>
    <p:sldId id="614" r:id="rId24"/>
    <p:sldId id="601" r:id="rId25"/>
    <p:sldId id="599" r:id="rId26"/>
    <p:sldId id="555" r:id="rId27"/>
    <p:sldId id="537" r:id="rId28"/>
    <p:sldId id="518" r:id="rId29"/>
    <p:sldId id="616" r:id="rId30"/>
    <p:sldId id="564" r:id="rId31"/>
    <p:sldId id="556" r:id="rId32"/>
    <p:sldId id="566" r:id="rId33"/>
    <p:sldId id="605" r:id="rId3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>
        <p:scale>
          <a:sx n="100" d="100"/>
          <a:sy n="100" d="100"/>
        </p:scale>
        <p:origin x="-52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CDB9-DBBD-40BF-9EDB-AD17D8F8A6EE}" type="datetimeFigureOut">
              <a:rPr lang="it-IT" smtClean="0"/>
              <a:pPr/>
              <a:t>12/07/2013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01E8A-244E-478A-BB8D-66971830D2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2421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D130-1DED-49B4-B0D8-070519C8C741}" type="datetimeFigureOut">
              <a:rPr lang="it-IT" smtClean="0"/>
              <a:pPr/>
              <a:t>12/07/2013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5944A-11C4-4677-9963-C210AB9ADA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666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7" y="4715153"/>
            <a:ext cx="5433420" cy="4466987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944A-11C4-4677-9963-C210AB9ADA2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3EACD-C083-40AE-8D16-B20CF6977260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1B5913-00A4-420E-AE4A-95ADC6C27B86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4B336-E9AB-40A1-8F2A-EB4AC1CBFE49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A696C-221C-485A-94AB-1E4C79706030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767EB-38B1-4478-8567-539F657FF1F3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5196D-8035-4493-B058-3FBC8B863D12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C3271-180D-42AC-A3EC-E8B865CF6964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C5077-0B56-41EB-9E57-DAFC9B418540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C6E06-8E9E-4A43-8B0C-BD03D5A56A5D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14A4B-2A81-462B-8DBC-91CE193EFE29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ED2A4-95F8-42EA-B293-1FB766624011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081174-7E18-47A8-9C66-61F04ACC9151}" type="datetime1">
              <a:rPr lang="it-IT" smtClean="0"/>
              <a:pPr/>
              <a:t>12/07/2013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06B781-1D9E-4451-A114-130BBEEC26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google.it/url?sa=i&amp;rct=j&amp;q=cinghiale+caccia&amp;source=images&amp;cd=&amp;cad=rja&amp;docid=5ek9ZahD076icM&amp;tbnid=x3-f3F8cD-8JUM:&amp;ved=0CAUQjRw&amp;url=http://www.educando.it/arealocale/fotoalbum/displayimage.php?album=379&amp;pos=12&amp;ei=mtDcUd27HebA0QWBhoG4Ag&amp;bvm=bv.48705608,d.d2k&amp;psig=AFQjCNERstVoIIOWilEgC0DEQIKIEQ5YAw&amp;ust=137351205216983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it/url?sa=i&amp;rct=j&amp;q=cinghiale+caccia&amp;source=images&amp;cd=&amp;cad=rja&amp;docid=P_3GTLgegY3BIM&amp;tbnid=Jc0Ap87GtTZfmM:&amp;ved=0CAUQjRw&amp;url=http://www.campanianotizie.com/attualita/italia/22997-cinghiale-abbattuto-in-parco-naturale-bracciano-denuncia.html&amp;ei=R9DcUZK9DaOr0AXe74GoAw&amp;bvm=bv.48705608,d.d2k&amp;psig=AFQjCNERstVoIIOWilEgC0DEQIKIEQ5YAw&amp;ust=1373512052169838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ere.it/enciclopedia/connettivo.html" TargetMode="External"/><Relationship Id="rId7" Type="http://schemas.openxmlformats.org/officeDocument/2006/relationships/hyperlink" Target="http://www.sapere.it/enciclopedia/cons%C3%A8rva+(alimentazione).html" TargetMode="External"/><Relationship Id="rId2" Type="http://schemas.openxmlformats.org/officeDocument/2006/relationships/hyperlink" Target="http://www.sapere.it/enciclopedia/l%C3%A0ttic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pere.it/enciclopedia/m%C3%B9scolo.html" TargetMode="External"/><Relationship Id="rId5" Type="http://schemas.openxmlformats.org/officeDocument/2006/relationships/hyperlink" Target="http://www.sapere.it/enciclopedia/proteolisi.html" TargetMode="External"/><Relationship Id="rId4" Type="http://schemas.openxmlformats.org/officeDocument/2006/relationships/hyperlink" Target="http://www.sapere.it/enciclopedia/proteasi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tampa.pdf" TargetMode="External"/><Relationship Id="rId2" Type="http://schemas.openxmlformats.org/officeDocument/2006/relationships/hyperlink" Target="Trichinella%20spiralis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oscana%201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clo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Toscana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DGR%20305_1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od_D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BATIMENTOscheda.docm" TargetMode="External"/><Relationship Id="rId2" Type="http://schemas.openxmlformats.org/officeDocument/2006/relationships/hyperlink" Target="reg_853_04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248" y="1558039"/>
            <a:ext cx="4713708" cy="4822689"/>
          </a:xfrm>
          <a:prstGeom prst="rect">
            <a:avLst/>
          </a:prstGeom>
          <a:solidFill>
            <a:schemeClr val="bg1"/>
          </a:solidFill>
          <a:ln w="936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90180" name="AutoShape 4"/>
          <p:cNvSpPr>
            <a:spLocks noChangeArrowheads="1"/>
          </p:cNvSpPr>
          <p:nvPr/>
        </p:nvSpPr>
        <p:spPr bwMode="auto">
          <a:xfrm>
            <a:off x="179062" y="188016"/>
            <a:ext cx="5112149" cy="2747933"/>
          </a:xfrm>
          <a:prstGeom prst="wedgeEllipseCallout">
            <a:avLst>
              <a:gd name="adj1" fmla="val 62852"/>
              <a:gd name="adj2" fmla="val 47481"/>
            </a:avLst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467" tIns="40282" rIns="77467" bIns="40282"/>
          <a:lstStyle/>
          <a:p>
            <a:pPr algn="ctr" defTabSz="387424">
              <a:spcBef>
                <a:spcPts val="517"/>
              </a:spcBef>
              <a:buClr>
                <a:srgbClr val="3366FF"/>
              </a:buClr>
              <a:buSzPct val="80000"/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D.G.R. 305/13:</a:t>
            </a:r>
          </a:p>
          <a:p>
            <a:pPr algn="ctr" defTabSz="387424">
              <a:spcBef>
                <a:spcPts val="517"/>
              </a:spcBef>
              <a:buClr>
                <a:srgbClr val="3366FF"/>
              </a:buClr>
              <a:buSzPct val="80000"/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Procedure operative per l’utilizzo dei prodotti della caccia </a:t>
            </a:r>
            <a:endParaRPr lang="en-GB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323734" y="3860255"/>
            <a:ext cx="4178894" cy="273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7467" tIns="40282" rIns="77467" bIns="40282" anchor="ctr"/>
          <a:lstStyle/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SALVATORE 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dott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. Gerardo</a:t>
            </a: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endParaRPr lang="en-GB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b="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Regione Basilicata</a:t>
            </a: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Assessorato Salute</a:t>
            </a: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endParaRPr lang="en-GB" sz="16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Ufficio </a:t>
            </a:r>
            <a:r>
              <a:rPr lang="en-GB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Veterinario</a:t>
            </a:r>
            <a:r>
              <a:rPr lang="en-GB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GB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Igiene  </a:t>
            </a:r>
            <a:r>
              <a:rPr lang="en-GB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Alimenti, </a:t>
            </a: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Tutela Sanitaria Consumatori</a:t>
            </a: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___________________________</a:t>
            </a: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en-GB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Tito 11.07.2013</a:t>
            </a:r>
            <a:endParaRPr lang="en-GB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endParaRPr lang="en-GB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defTabSz="387424">
              <a:buClr>
                <a:srgbClr val="0000FF"/>
              </a:buClr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endParaRPr lang="en-GB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4635"/>
            <a:ext cx="9144000" cy="1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1296" tIns="35648" rIns="71296" bIns="35648" anchor="ctr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428604"/>
            <a:ext cx="7862150" cy="614366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AMBITO  di  </a:t>
            </a:r>
          </a:p>
          <a:p>
            <a:pPr marL="82296" indent="0" algn="ctr"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commercializzazione e/o distribuzione</a:t>
            </a:r>
          </a:p>
          <a:p>
            <a:pPr marL="82296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dirty="0">
                <a:latin typeface="Arial" pitchFamily="34" charset="0"/>
                <a:cs typeface="Arial" pitchFamily="34" charset="0"/>
              </a:rPr>
              <a:t>concetto di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“livello locale”</a:t>
            </a:r>
            <a:r>
              <a:rPr lang="it-IT" dirty="0">
                <a:latin typeface="Arial" pitchFamily="34" charset="0"/>
                <a:cs typeface="Arial" pitchFamily="34" charset="0"/>
              </a:rPr>
              <a:t> deve essere identificato nel territorio della Provincia in cui insiste il punto ove si è proceduto alla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caccia </a:t>
            </a:r>
            <a:r>
              <a:rPr lang="it-IT" dirty="0">
                <a:latin typeface="Arial" pitchFamily="34" charset="0"/>
                <a:cs typeface="Arial" pitchFamily="34" charset="0"/>
              </a:rPr>
              <a:t>e nel territorio delle Province contermini, ciò al fine di non penalizzare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 cacciatori che </a:t>
            </a:r>
            <a:r>
              <a:rPr lang="it-IT" dirty="0">
                <a:latin typeface="Arial" pitchFamily="34" charset="0"/>
                <a:cs typeface="Arial" pitchFamily="34" charset="0"/>
              </a:rPr>
              <a:t>si dovessero trovare al confine di una unità territoriale e che sarebbero quindi naturalmente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portati </a:t>
            </a:r>
            <a:r>
              <a:rPr lang="it-IT" dirty="0">
                <a:latin typeface="Arial" pitchFamily="34" charset="0"/>
                <a:cs typeface="Arial" pitchFamily="34" charset="0"/>
              </a:rPr>
              <a:t>a vendere i propri prodotti anche nel territorio amministrativo confinante.</a:t>
            </a:r>
          </a:p>
          <a:p>
            <a:pPr marL="82296" indent="0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026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2547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TRASPORTO  CARCASSA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214422"/>
            <a:ext cx="8362216" cy="503397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it-IT" dirty="0" smtClean="0"/>
              <a:t>MODALITÀ</a:t>
            </a:r>
          </a:p>
          <a:p>
            <a:pPr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Effettuato con automezzi con o senza cassone, ma muniti di contenitori e/o teli in PVC o materiale similare, lavabile e disinfettabile atto ad evitare la dispersione dei liquidi. 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Le carcasse non devono essere accatastate né avvolte in sacchi di nylon.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6562" name="Picture 2" descr="http://www.educando.it/arealocale/fotoalbum/albums/wpw-20081121/normal_Caccia%20al%20cinghiale%20Scandale%20-%20San%20Mauro%20Marchesato%20(20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44"/>
            <a:ext cx="3286148" cy="2464611"/>
          </a:xfrm>
          <a:prstGeom prst="rect">
            <a:avLst/>
          </a:prstGeom>
          <a:noFill/>
        </p:spPr>
      </p:pic>
      <p:pic>
        <p:nvPicPr>
          <p:cNvPr id="66564" name="Picture 4" descr="http://www.geapress.org/wp-content/uploads/cinghial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0"/>
            <a:ext cx="3518981" cy="2714644"/>
          </a:xfrm>
          <a:prstGeom prst="rect">
            <a:avLst/>
          </a:prstGeom>
          <a:noFill/>
        </p:spPr>
      </p:pic>
      <p:pic>
        <p:nvPicPr>
          <p:cNvPr id="6" name="Picture 2" descr="http://www.canidacinghiale.it/images/cinghial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00306"/>
            <a:ext cx="5143536" cy="3857652"/>
          </a:xfrm>
          <a:prstGeom prst="rect">
            <a:avLst/>
          </a:prstGeom>
          <a:noFill/>
        </p:spPr>
      </p:pic>
      <p:pic>
        <p:nvPicPr>
          <p:cNvPr id="8" name="Picture 2" descr="http://t1.gstatic.com/images?q=tbn:ANd9GcQe63z1qPBVAvj89OTD5HNj9sCQynXvGjDRt0whojvYKq0cs6ktg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8068" y="3143248"/>
            <a:ext cx="400593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33654" cy="10001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LOCALE LAVORAZIONE CARCASSA (Autoconsumo)</a:t>
            </a:r>
            <a:endParaRPr lang="it-I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85860"/>
            <a:ext cx="8433654" cy="496254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694391" indent="-694391" algn="ctr" defTabSz="387424">
              <a:spcBef>
                <a:spcPts val="692"/>
              </a:spcBef>
              <a:buClr>
                <a:srgbClr val="3366FF"/>
              </a:buClr>
              <a:buNone/>
              <a:tabLst>
                <a:tab pos="788462" algn="l"/>
                <a:tab pos="1175885" algn="l"/>
                <a:tab pos="1560833" algn="l"/>
                <a:tab pos="1948256" algn="l"/>
                <a:tab pos="2335679" algn="l"/>
                <a:tab pos="2721865" algn="l"/>
                <a:tab pos="3109288" algn="l"/>
                <a:tab pos="3495473" algn="l"/>
                <a:tab pos="3881658" algn="l"/>
                <a:tab pos="4269082" algn="l"/>
                <a:tab pos="4656505" algn="l"/>
                <a:tab pos="5041453" algn="l"/>
                <a:tab pos="5428876" algn="l"/>
                <a:tab pos="5816299" algn="l"/>
                <a:tab pos="6203722" algn="l"/>
                <a:tab pos="6588670" algn="l"/>
                <a:tab pos="6976093" algn="l"/>
                <a:tab pos="7362278" algn="l"/>
                <a:tab pos="7749702" algn="l"/>
                <a:tab pos="8135887" algn="l"/>
              </a:tabLst>
            </a:pPr>
            <a:r>
              <a:rPr lang="it-IT" dirty="0" smtClean="0"/>
              <a:t>Il reg. CE/852/04 -</a:t>
            </a:r>
            <a:r>
              <a:rPr lang="en-GB" dirty="0" smtClean="0"/>
              <a:t> All. II – Cap. II per </a:t>
            </a:r>
            <a:r>
              <a:rPr lang="en-GB" dirty="0" err="1" smtClean="0"/>
              <a:t>gli</a:t>
            </a:r>
            <a:endParaRPr lang="en-GB" dirty="0" smtClean="0"/>
          </a:p>
          <a:p>
            <a:pPr marL="694391" indent="-694391" algn="just" defTabSz="387424">
              <a:spcBef>
                <a:spcPts val="692"/>
              </a:spcBef>
              <a:buClr>
                <a:srgbClr val="3366FF"/>
              </a:buClr>
              <a:buNone/>
              <a:tabLst>
                <a:tab pos="788462" algn="l"/>
                <a:tab pos="1175885" algn="l"/>
                <a:tab pos="1560833" algn="l"/>
                <a:tab pos="1948256" algn="l"/>
                <a:tab pos="2335679" algn="l"/>
                <a:tab pos="2721865" algn="l"/>
                <a:tab pos="3109288" algn="l"/>
                <a:tab pos="3495473" algn="l"/>
                <a:tab pos="3881658" algn="l"/>
                <a:tab pos="4269082" algn="l"/>
                <a:tab pos="4656505" algn="l"/>
                <a:tab pos="5041453" algn="l"/>
                <a:tab pos="5428876" algn="l"/>
                <a:tab pos="5816299" algn="l"/>
                <a:tab pos="6203722" algn="l"/>
                <a:tab pos="6588670" algn="l"/>
                <a:tab pos="6976093" algn="l"/>
                <a:tab pos="7362278" algn="l"/>
                <a:tab pos="7749702" algn="l"/>
                <a:tab pos="8135887" algn="l"/>
              </a:tabLst>
            </a:pPr>
            <a:r>
              <a:rPr lang="it-IT" dirty="0" smtClean="0"/>
              <a:t>Stabilimenti  di Produzione prevede locali con</a:t>
            </a:r>
          </a:p>
          <a:p>
            <a:pPr marL="694391" indent="-694391" algn="just" defTabSz="387424">
              <a:spcBef>
                <a:spcPts val="692"/>
              </a:spcBef>
              <a:buClr>
                <a:srgbClr val="3366FF"/>
              </a:buClr>
              <a:buNone/>
              <a:tabLst>
                <a:tab pos="788462" algn="l"/>
                <a:tab pos="1175885" algn="l"/>
                <a:tab pos="1560833" algn="l"/>
                <a:tab pos="1948256" algn="l"/>
                <a:tab pos="2335679" algn="l"/>
                <a:tab pos="2721865" algn="l"/>
                <a:tab pos="3109288" algn="l"/>
                <a:tab pos="3495473" algn="l"/>
                <a:tab pos="3881658" algn="l"/>
                <a:tab pos="4269082" algn="l"/>
                <a:tab pos="4656505" algn="l"/>
                <a:tab pos="5041453" algn="l"/>
                <a:tab pos="5428876" algn="l"/>
                <a:tab pos="5816299" algn="l"/>
                <a:tab pos="6203722" algn="l"/>
                <a:tab pos="6588670" algn="l"/>
                <a:tab pos="6976093" algn="l"/>
                <a:tab pos="7362278" algn="l"/>
                <a:tab pos="7749702" algn="l"/>
                <a:tab pos="8135887" algn="l"/>
              </a:tabLst>
            </a:pPr>
            <a:r>
              <a:rPr lang="it-IT" dirty="0" smtClean="0"/>
              <a:t>pareti, pavimenti, attrezzature lavabili e ove necessario disinfettabili.</a:t>
            </a:r>
          </a:p>
          <a:p>
            <a:pPr marL="694391" indent="-694391" algn="just" defTabSz="387424">
              <a:spcBef>
                <a:spcPts val="692"/>
              </a:spcBef>
              <a:buClr>
                <a:srgbClr val="3366FF"/>
              </a:buClr>
              <a:buNone/>
              <a:tabLst>
                <a:tab pos="788462" algn="l"/>
                <a:tab pos="1175885" algn="l"/>
                <a:tab pos="1560833" algn="l"/>
                <a:tab pos="1948256" algn="l"/>
                <a:tab pos="2335679" algn="l"/>
                <a:tab pos="2721865" algn="l"/>
                <a:tab pos="3109288" algn="l"/>
                <a:tab pos="3495473" algn="l"/>
                <a:tab pos="3881658" algn="l"/>
                <a:tab pos="4269082" algn="l"/>
                <a:tab pos="4656505" algn="l"/>
                <a:tab pos="5041453" algn="l"/>
                <a:tab pos="5428876" algn="l"/>
                <a:tab pos="5816299" algn="l"/>
                <a:tab pos="6203722" algn="l"/>
                <a:tab pos="6588670" algn="l"/>
                <a:tab pos="6976093" algn="l"/>
                <a:tab pos="7362278" algn="l"/>
                <a:tab pos="7749702" algn="l"/>
                <a:tab pos="8135887" algn="l"/>
              </a:tabLst>
            </a:pPr>
            <a:r>
              <a:rPr lang="it-IT" dirty="0" smtClean="0"/>
              <a:t>In caso di lavorazione “casalinga” (il regolamento non si applica) è sufficiente avere uno spazio in un locale destinato ad altro uso, ma che disponga di pavimenti e pareti lavabili e disinfettabili, acqua potabile, finestre e porte protette da insetti.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559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ccia a destra 9"/>
          <p:cNvSpPr/>
          <p:nvPr/>
        </p:nvSpPr>
        <p:spPr>
          <a:xfrm>
            <a:off x="2143108" y="271462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16477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286248" cy="61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0838" y="0"/>
            <a:ext cx="465316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214842" cy="49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4552" y="0"/>
            <a:ext cx="423022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39703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918" y="357166"/>
            <a:ext cx="429491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14776" cy="53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2000" dirty="0" smtClean="0"/>
              <a:t>NB – il controllo dell’omento permette di evidenziare eventuali peritoniti (colore rossastro) da valutare con </a:t>
            </a:r>
            <a:r>
              <a:rPr lang="it-IT" sz="2000" smtClean="0"/>
              <a:t>le pareti addominali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54679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500042"/>
            <a:ext cx="7818072" cy="574835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it-IT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Regolamenti CE 852/04 e 853/04, entrati in vigore il 1° gennaio 2006,</a:t>
            </a:r>
          </a:p>
          <a:p>
            <a:pPr algn="ctr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sono direttamente applicabili </a:t>
            </a:r>
          </a:p>
          <a:p>
            <a:pPr algn="ctr">
              <a:buNone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</a:p>
          <a:p>
            <a:pPr algn="ctr">
              <a:buNone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disciplinano, tra le altre cose, la fornitura di prodotti della pesca e della caccia.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  <a:effectLst/>
              </a:rPr>
              <a:t>MANUALITA’ ERRATA</a:t>
            </a:r>
            <a:endParaRPr lang="it-IT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5"/>
            <a:ext cx="6500858" cy="53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5654652"/>
            <a:ext cx="8001056" cy="8461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</a:rPr>
              <a:t>DANNI DA PROIETTILI</a:t>
            </a:r>
            <a:br>
              <a:rPr lang="it-IT" sz="1800" b="1" dirty="0" smtClean="0">
                <a:solidFill>
                  <a:schemeClr val="tx1"/>
                </a:solidFill>
              </a:rPr>
            </a:br>
            <a:r>
              <a:rPr lang="it-IT" sz="1800" b="1" dirty="0" smtClean="0">
                <a:solidFill>
                  <a:schemeClr val="tx1"/>
                </a:solidFill>
              </a:rPr>
              <a:t>N.B. - </a:t>
            </a:r>
            <a:r>
              <a:rPr lang="it-IT" sz="1800" b="1" dirty="0" err="1" smtClean="0">
                <a:solidFill>
                  <a:schemeClr val="tx1"/>
                </a:solidFill>
              </a:rPr>
              <a:t>toelettare</a:t>
            </a:r>
            <a:r>
              <a:rPr lang="it-IT" sz="1800" b="1" dirty="0" smtClean="0">
                <a:solidFill>
                  <a:schemeClr val="tx1"/>
                </a:solidFill>
              </a:rPr>
              <a:t> molto bene la parte per evitare i residui di piombo.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525845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28604"/>
            <a:ext cx="533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7902" cy="8572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700" b="1" dirty="0" smtClean="0">
                <a:solidFill>
                  <a:schemeClr val="tx1"/>
                </a:solidFill>
              </a:rPr>
              <a:t/>
            </a:r>
            <a:br>
              <a:rPr lang="it-IT" sz="2700" b="1" dirty="0" smtClean="0">
                <a:solidFill>
                  <a:schemeClr val="tx1"/>
                </a:solidFill>
              </a:rPr>
            </a:br>
            <a:r>
              <a:rPr lang="it-IT" sz="2700" b="1" dirty="0" smtClean="0">
                <a:solidFill>
                  <a:schemeClr val="tx1"/>
                </a:solidFill>
              </a:rPr>
              <a:t>TRATTAMENTO DELLA CARCASSA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071546"/>
            <a:ext cx="8147902" cy="517685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 smtClean="0"/>
              <a:t>La qualità della carne dipende dalla stress fisico a cui è stato sottoposto l’animale prima dell’abbattimento. 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Le carni di un animale abbattuto in una braccata sono sempre di qualità inferiore rispetto ad un animale prelevato in  caccia di appostamento.</a:t>
            </a:r>
          </a:p>
          <a:p>
            <a:pPr algn="just">
              <a:buNone/>
            </a:pPr>
            <a:r>
              <a:rPr lang="it-IT" dirty="0" smtClean="0"/>
              <a:t>Questo dipende dalla eccessiva produzione di acido lattico nei muscoli derivato dallo sforzo della fuga che poi compromette le caratteristiche della carne: frollatura scarsa o assente.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714356"/>
            <a:ext cx="8147902" cy="553404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Il cadavere va dapprima incontro al </a:t>
            </a:r>
            <a:r>
              <a:rPr lang="it-IT" b="1" dirty="0" smtClean="0"/>
              <a:t>rigor </a:t>
            </a:r>
            <a:r>
              <a:rPr lang="it-IT" b="1" dirty="0" err="1" smtClean="0"/>
              <a:t>mortis</a:t>
            </a:r>
            <a:r>
              <a:rPr lang="it-IT" dirty="0" smtClean="0"/>
              <a:t>:  a seguito dell'esaurimento dell'ATP i muscoli si accorciano e si irrigidiscono.</a:t>
            </a:r>
          </a:p>
          <a:p>
            <a:pPr>
              <a:buNone/>
            </a:pPr>
            <a:r>
              <a:rPr lang="it-IT" dirty="0" smtClean="0"/>
              <a:t>In seguito, l'aumento di acidità e gli enzimi dei microrganismi presenti nella carne agiscono sulle proteine denaturandole, determinando un aumento di morbidezza, succosità e sapore.</a:t>
            </a:r>
          </a:p>
          <a:p>
            <a:pPr>
              <a:buNone/>
            </a:pPr>
            <a:r>
              <a:rPr lang="it-IT" dirty="0" smtClean="0"/>
              <a:t>Collagene ed elastina sono meno influenzate da questi processi: questa caratteristica influenza la qualità delle carni.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85728"/>
            <a:ext cx="8433654" cy="5962672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La carcassa va dapprima incontro </a:t>
            </a:r>
          </a:p>
          <a:p>
            <a:pPr algn="just"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1. al </a:t>
            </a:r>
            <a:r>
              <a:rPr lang="it-IT" sz="3800" b="1" dirty="0" smtClean="0">
                <a:latin typeface="Arial" pitchFamily="34" charset="0"/>
                <a:cs typeface="Arial" pitchFamily="34" charset="0"/>
              </a:rPr>
              <a:t>rigor </a:t>
            </a:r>
            <a:r>
              <a:rPr lang="it-IT" sz="3800" b="1" dirty="0" err="1" smtClean="0">
                <a:latin typeface="Arial" pitchFamily="34" charset="0"/>
                <a:cs typeface="Arial" pitchFamily="34" charset="0"/>
              </a:rPr>
              <a:t>mortis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:  a seguito dell'esaurimento dell'ATP i muscoli si accorciano e si irrigidiscono.</a:t>
            </a:r>
          </a:p>
          <a:p>
            <a:pPr algn="just"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2. Poi inizia </a:t>
            </a:r>
            <a:r>
              <a:rPr lang="it-IT" sz="3800" b="1" dirty="0" smtClean="0">
                <a:latin typeface="Arial" pitchFamily="34" charset="0"/>
                <a:cs typeface="Arial" pitchFamily="34" charset="0"/>
              </a:rPr>
              <a:t>la frollatura, 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fenomeno di natura enzimatica:   l'</a:t>
            </a:r>
            <a:r>
              <a:rPr lang="it-IT" sz="38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acido lattico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 presente nel </a:t>
            </a:r>
            <a:r>
              <a:rPr lang="it-IT" sz="38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tessuto connettivo muscolare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 favorisce l'attacco degli </a:t>
            </a:r>
            <a:r>
              <a:rPr lang="it-IT" sz="38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enzimi proteolitici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 che portano alla </a:t>
            </a:r>
            <a:r>
              <a:rPr lang="it-IT" sz="38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lisi delle proteine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None/>
            </a:pPr>
            <a:endParaRPr lang="it-IT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nel </a:t>
            </a:r>
            <a:r>
              <a:rPr lang="it-IT" sz="38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muscolo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 aumenta così il potere di assorbire acqua e le fibre connettivali si fanno più molli per cui la carne diventa tenera. </a:t>
            </a:r>
          </a:p>
          <a:p>
            <a:pPr algn="just">
              <a:buNone/>
            </a:pPr>
            <a:endParaRPr lang="it-IT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La frollatura avviene, a temperatura di 0/4 ºC, entro 48/72 ore in media. </a:t>
            </a:r>
          </a:p>
          <a:p>
            <a:pPr algn="just">
              <a:buNone/>
            </a:pPr>
            <a:endParaRPr lang="it-IT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Importante nella frollatura è la temperatura di conservazione delle carcasse, in quanto la lisi proteica è direttamente proporzionale alla temperatura e alla durata della </a:t>
            </a:r>
            <a:r>
              <a:rPr lang="it-IT" sz="3800" dirty="0" smtClean="0">
                <a:latin typeface="Arial" pitchFamily="34" charset="0"/>
                <a:cs typeface="Arial" pitchFamily="34" charset="0"/>
                <a:hlinkClick r:id="rId7" action="ppaction://hlinkfile"/>
              </a:rPr>
              <a:t>conservazione</a:t>
            </a:r>
            <a:r>
              <a:rPr lang="it-IT" sz="3800" dirty="0" smtClean="0">
                <a:latin typeface="Arial" pitchFamily="34" charset="0"/>
                <a:cs typeface="Arial" pitchFamily="34" charset="0"/>
              </a:rPr>
              <a:t>: allo scopo, per ottenere una buona frollatura si mantengono le carni macellate a temperature comprese fra 0 e 3,5 ºC fino a un massimo di 15 giorni per quelle di vitello e suino e di 30 giorni per quelle di bovino adulto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076464" cy="8572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SMALTIMENTO VISCERI/CARCASSE</a:t>
            </a:r>
            <a:endParaRPr lang="it-I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142984"/>
            <a:ext cx="8147902" cy="542928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L’eviscerazione nel punto di abbattimento può avvenire ma è necessario che i visceri accompagnino la carcassa laddove l’interramento o l’abbandono dello </a:t>
            </a:r>
            <a:r>
              <a:rPr lang="it-IT" sz="3400" b="1" dirty="0" smtClean="0">
                <a:latin typeface="Arial" pitchFamily="34" charset="0"/>
                <a:cs typeface="Arial" pitchFamily="34" charset="0"/>
              </a:rPr>
              <a:t>stomaco e dell’intestino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>rappresentino un pericolo: esito non favorevole o possibile dispersione di liquidi organici in corsi d’acqua e/o zone umide.</a:t>
            </a:r>
          </a:p>
          <a:p>
            <a:pPr algn="just">
              <a:buNone/>
            </a:pPr>
            <a:endParaRPr lang="it-IT" sz="3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3400" b="1" dirty="0" smtClean="0">
                <a:latin typeface="Arial" pitchFamily="34" charset="0"/>
                <a:cs typeface="Arial" pitchFamily="34" charset="0"/>
              </a:rPr>
              <a:t>AUTOCONSUMO</a:t>
            </a:r>
          </a:p>
          <a:p>
            <a:pPr algn="just">
              <a:buNone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Tenendo conto della sporadicità, della loro distribuzione sul territorio e della scarsa quantità dei materiali da eliminare, si ritiene considerare corretto che:</a:t>
            </a:r>
          </a:p>
          <a:p>
            <a:pPr algn="just">
              <a:buNone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 “gli scarti/SOA possano essere smaltiti dal cacciatore nei raccoglitori di rifiuti urbani”.</a:t>
            </a:r>
          </a:p>
          <a:p>
            <a:pPr>
              <a:buNone/>
            </a:pPr>
            <a:endParaRPr lang="it-IT" sz="3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400" b="1" dirty="0" smtClean="0">
                <a:latin typeface="Arial" pitchFamily="34" charset="0"/>
                <a:cs typeface="Arial" pitchFamily="34" charset="0"/>
              </a:rPr>
              <a:t>CENTRI LAVORAZIONE SELVAGGINA – CARCASSE “PERICOLOSE”</a:t>
            </a:r>
          </a:p>
          <a:p>
            <a:pPr>
              <a:buNone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Gli scarti/SOA provenienti da Cinghiali abbattuti e destinati alla cessione devono essere smaltiti secondo le norme del settore.</a:t>
            </a:r>
          </a:p>
          <a:p>
            <a:pPr>
              <a:buNone/>
            </a:pPr>
            <a:endParaRPr lang="it-IT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2646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 smtClean="0"/>
              <a:t>TRICHINOSI</a:t>
            </a:r>
          </a:p>
          <a:p>
            <a:pPr marL="82296" indent="0" algn="just">
              <a:buNone/>
            </a:pPr>
            <a:endParaRPr lang="it-IT" dirty="0" smtClean="0"/>
          </a:p>
          <a:p>
            <a:pPr marL="82296" indent="0" algn="just">
              <a:buNone/>
            </a:pPr>
            <a:r>
              <a:rPr lang="it-IT" dirty="0" smtClean="0"/>
              <a:t>La </a:t>
            </a:r>
            <a:r>
              <a:rPr lang="it-IT" dirty="0"/>
              <a:t>causa della malattia è </a:t>
            </a:r>
            <a:r>
              <a:rPr lang="it-IT" dirty="0" smtClean="0"/>
              <a:t>un parassita</a:t>
            </a:r>
            <a:r>
              <a:rPr lang="it-IT" dirty="0"/>
              <a:t>, la </a:t>
            </a:r>
            <a:r>
              <a:rPr lang="it-IT" i="1" dirty="0">
                <a:hlinkClick r:id="rId2" action="ppaction://hlinkfile"/>
              </a:rPr>
              <a:t>Trichinella</a:t>
            </a:r>
            <a:r>
              <a:rPr lang="it-IT" i="1" dirty="0"/>
              <a:t> </a:t>
            </a:r>
            <a:r>
              <a:rPr lang="it-IT" i="1" dirty="0" err="1"/>
              <a:t>spiralis</a:t>
            </a:r>
            <a:r>
              <a:rPr lang="it-IT" dirty="0"/>
              <a:t>, lungo pochi millimetri, di color bianco e filiforme in grado di infestare tutti i mammiferi, soprattutto </a:t>
            </a:r>
            <a:endParaRPr lang="it-IT" dirty="0" smtClean="0"/>
          </a:p>
          <a:p>
            <a:pPr marL="82296" indent="0" algn="just">
              <a:buNone/>
            </a:pPr>
            <a:r>
              <a:rPr lang="it-IT" dirty="0" smtClean="0"/>
              <a:t>a.  carnivori selvatici (</a:t>
            </a:r>
            <a:r>
              <a:rPr lang="it-IT" dirty="0" smtClean="0">
                <a:hlinkClick r:id="rId3" action="ppaction://hlinkfile"/>
              </a:rPr>
              <a:t>volpi</a:t>
            </a:r>
            <a:r>
              <a:rPr lang="it-IT" dirty="0" smtClean="0"/>
              <a:t>, lupi, martore etc.),  		   domestici (cani e gatti),</a:t>
            </a:r>
          </a:p>
          <a:p>
            <a:pPr marL="82296" indent="0" algn="just">
              <a:buNone/>
            </a:pPr>
            <a:r>
              <a:rPr lang="it-IT" dirty="0" smtClean="0"/>
              <a:t>b.   roditori (topi, ratti),</a:t>
            </a:r>
          </a:p>
          <a:p>
            <a:pPr marL="82296" indent="0" algn="just">
              <a:buNone/>
            </a:pPr>
            <a:r>
              <a:rPr lang="it-IT" dirty="0" smtClean="0"/>
              <a:t>c.  onnivori (cinghiale, </a:t>
            </a:r>
            <a:r>
              <a:rPr lang="it-IT" dirty="0"/>
              <a:t>suino, </a:t>
            </a:r>
            <a:r>
              <a:rPr lang="it-IT" dirty="0">
                <a:hlinkClick r:id="rId4" action="ppaction://hlinkfile"/>
              </a:rPr>
              <a:t>uomo</a:t>
            </a:r>
            <a:r>
              <a:rPr lang="it-IT" dirty="0"/>
              <a:t>).</a:t>
            </a:r>
          </a:p>
          <a:p>
            <a:pPr marL="82296" indent="0" algn="just">
              <a:buNone/>
            </a:pPr>
            <a:endParaRPr lang="it-IT" u="sng" dirty="0" smtClean="0"/>
          </a:p>
          <a:p>
            <a:pPr marL="82296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726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4282" y="1071546"/>
            <a:ext cx="2520280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Il suino, il cinghiale ed il cavallo sono  coinvolti nella trasmissione all’uomo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4282" y="3286124"/>
            <a:ext cx="2520280" cy="623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Suino si infesta da  roditori e volpi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gesalvat\Desktop\Ciclo_vital_de_la_Trichine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23" y="836712"/>
            <a:ext cx="6297977" cy="60212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857488" y="71438"/>
            <a:ext cx="6286512" cy="642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hlinkClick r:id="rId3" action="ppaction://hlinkfile"/>
              </a:rPr>
              <a:t>TRICHINOSI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9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332656"/>
            <a:ext cx="8244408" cy="626469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SINTOMATOLOGIA </a:t>
            </a:r>
          </a:p>
          <a:p>
            <a:pPr marL="82296" indent="0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Incubazione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da poche ore a 2-4 giorni.</a:t>
            </a:r>
          </a:p>
          <a:p>
            <a:pPr marL="82296" indent="0" algn="just">
              <a:buNone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Inizio brusco con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malessere generalizzato, astenia, nausea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vomito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, diarrea, dolori addominali, febbre, brividi,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mialgie specialmente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alla regione toraco-lombare (fase gastroenterica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82296" indent="0"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Dopo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1-3 settimane compaiono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dolori muscolari a sede ed intensità variabile, iperestesia dolorosa specie alla pressione, con rigidità muscolare e profonda astenia, edemi specialmente al viso, febbre elevata e persistente per 1-5 settimane, sudorazione, eruzioni cutanee pruriginose, maculo-papulose (fase muscolare).</a:t>
            </a:r>
          </a:p>
          <a:p>
            <a:pPr marL="82296" indent="0" algn="ctr">
              <a:buNone/>
            </a:pPr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60648"/>
            <a:ext cx="8106104" cy="59877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 smtClean="0"/>
              <a:t>Nelle infestazioni modeste le condizioni generali migliorano e terminano con la calcificazione delle cisti a livello muscolare.</a:t>
            </a:r>
          </a:p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r>
              <a:rPr lang="it-IT" dirty="0" smtClean="0"/>
              <a:t>Nelle infestazioni massive, la disseminazione delle larve a livello diaframmatico, cardiaco e del sistema nervoso centrale può causare polmoniti, miocarditi,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ipotensione</a:t>
            </a:r>
            <a:r>
              <a:rPr lang="it-IT" dirty="0">
                <a:latin typeface="Arial" pitchFamily="34" charset="0"/>
                <a:cs typeface="Arial" pitchFamily="34" charset="0"/>
              </a:rPr>
              <a:t>, insonnia, meningite ed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encefalite, delirio, invasione oculare con esito spesso letale.</a:t>
            </a:r>
            <a:endParaRPr lang="it-IT" dirty="0" smtClean="0"/>
          </a:p>
          <a:p>
            <a:pPr marL="82296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650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259632" y="428604"/>
            <a:ext cx="7670086" cy="550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 pitchFamily="34" charset="0"/>
                <a:cs typeface="Arial" pitchFamily="34" charset="0"/>
              </a:rPr>
              <a:t>Reg.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CE/178/2002</a:t>
            </a:r>
            <a:endParaRPr lang="it-IT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3200" dirty="0" smtClean="0">
                <a:latin typeface="Arial" pitchFamily="34" charset="0"/>
                <a:cs typeface="Arial" pitchFamily="34" charset="0"/>
              </a:rPr>
              <a:t>La Caccia e la Pesca sono considerate produzione primaria al pari dell’Agricoltura e dell’Allevamento</a:t>
            </a:r>
          </a:p>
          <a:p>
            <a:pPr algn="just"/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3200" dirty="0" smtClean="0">
                <a:latin typeface="Arial" pitchFamily="34" charset="0"/>
                <a:cs typeface="Arial" pitchFamily="34" charset="0"/>
              </a:rPr>
              <a:t>Il Cacciatore ed il Pescatore sono  considerati produttori primari al pari degli agricoltori ed allevatori e come tali soggiacciono agli stessi obblighi:</a:t>
            </a:r>
          </a:p>
          <a:p>
            <a:pPr marL="514350" indent="-514350" algn="just"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Rintracciabilità,</a:t>
            </a:r>
          </a:p>
          <a:p>
            <a:pPr marL="514350" indent="-514350" algn="just"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Salubrità. 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1908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71480"/>
            <a:ext cx="2214579" cy="262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219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642918"/>
            <a:ext cx="3143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42976" y="357166"/>
            <a:ext cx="7272808" cy="6278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PREVENZIONE</a:t>
            </a:r>
          </a:p>
          <a:p>
            <a:pPr algn="just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Tutti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gli animali uccisi e destinati all`alimentazione vanno sottoposti all`ispezione delle carni da parte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del Servizio Veterinario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e sottoposti ad un`analisi di laboratorio per determinare l`eventuale presenza delle larve del parassita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(esame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trichinoscopico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N.B. - Le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carni che risultano positive all`analisi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vanno distrutte.</a:t>
            </a:r>
          </a:p>
          <a:p>
            <a:pPr algn="just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BUONA NORMA </a:t>
            </a: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consumare la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carne del cinghiale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ben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cotta, in modo che le eventuali larve presenti vengano inattivate o distrutte dal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calore.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908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214290"/>
            <a:ext cx="8219340" cy="64294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La trichinosi può essere evitata consumando solo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carne cotta in modo appropriato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; infatti, le larve incistate nelle cellule dei muscoli striati non sono resistenti al calore poiché muoiono dopo un minuto a 65°C. </a:t>
            </a:r>
            <a:r>
              <a:rPr lang="it-IT" sz="2400" i="1" u="sng" dirty="0" smtClean="0">
                <a:latin typeface="Arial" pitchFamily="34" charset="0"/>
                <a:cs typeface="Arial" pitchFamily="34" charset="0"/>
              </a:rPr>
              <a:t>Un buon criterio da seguire per valutare l'appropriatezza della cottura è controllare il colore della carne, che deve virare uniformemente dal colore rosa al marrone.</a:t>
            </a:r>
          </a:p>
          <a:p>
            <a:pPr algn="just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Nelle carni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le larve sopravvivono invece al congelamento a - 15°C per periodi inferiori al mese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(in particolare, per almeno 3 settimane). Il periodo di sopravvivenza diminuisce con l'abbassarsi della temperatura di congelamento. </a:t>
            </a:r>
          </a:p>
          <a:p>
            <a:pPr algn="just">
              <a:buNone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La salagione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delle carni per la produzione degli insaccati uccide il parassita, ma essendo molto variabili i tempi e le modalità di stagionatura, non è possibile stabilire dei criteri oggettivi. </a:t>
            </a:r>
          </a:p>
          <a:p>
            <a:pPr algn="just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Documento </a:t>
            </a:r>
            <a:r>
              <a:rPr lang="it-IT" sz="24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Toscana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1026" name="Picture 2" descr="http://www.vallevegan.org/public/Cinghial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7308701" cy="51293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metto 3 6"/>
          <p:cNvSpPr/>
          <p:nvPr/>
        </p:nvSpPr>
        <p:spPr>
          <a:xfrm>
            <a:off x="467544" y="116632"/>
            <a:ext cx="5286412" cy="1512168"/>
          </a:xfrm>
          <a:prstGeom prst="wedgeEllipseCallout">
            <a:avLst>
              <a:gd name="adj1" fmla="val -55984"/>
              <a:gd name="adj2" fmla="val 7866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GRAZIE PER  L’ATTENZIONE  !</a:t>
            </a: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25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defTabSz="387424">
              <a:spcBef>
                <a:spcPts val="517"/>
              </a:spcBef>
              <a:tabLst>
                <a:tab pos="0" algn="l"/>
                <a:tab pos="386185" algn="l"/>
                <a:tab pos="771133" algn="l"/>
                <a:tab pos="1158556" algn="l"/>
                <a:tab pos="1545980" algn="l"/>
                <a:tab pos="1932165" algn="l"/>
                <a:tab pos="2318351" algn="l"/>
                <a:tab pos="2705773" algn="l"/>
                <a:tab pos="3091959" algn="l"/>
                <a:tab pos="3479382" algn="l"/>
                <a:tab pos="3866805" algn="l"/>
                <a:tab pos="4251753" algn="l"/>
                <a:tab pos="4639176" algn="l"/>
                <a:tab pos="5026600" algn="l"/>
                <a:tab pos="5412785" algn="l"/>
                <a:tab pos="5798970" algn="l"/>
                <a:tab pos="6185156" algn="l"/>
                <a:tab pos="6572579" algn="l"/>
                <a:tab pos="6960002" algn="l"/>
                <a:tab pos="7344949" algn="l"/>
                <a:tab pos="7732373" algn="l"/>
              </a:tabLst>
              <a:defRPr/>
            </a:pPr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D.G.R. 19.03.2013, n. </a:t>
            </a:r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305</a:t>
            </a:r>
            <a:endParaRPr lang="it-IT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071546"/>
            <a:ext cx="7862150" cy="535785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4200" dirty="0" smtClean="0">
                <a:latin typeface="Arial" pitchFamily="34" charset="0"/>
                <a:cs typeface="Arial" pitchFamily="34" charset="0"/>
              </a:rPr>
              <a:t>Aggiorna le 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procedure di riconoscimento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 degli stabilimenti di cui al  Reg. 853/04/CE e la relativa modulistica (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centri di lavorazione selvaggina e prodotti della pesca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algn="just"/>
            <a:endParaRPr lang="it-IT" sz="4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4200" dirty="0" smtClean="0">
                <a:latin typeface="Arial" pitchFamily="34" charset="0"/>
                <a:cs typeface="Arial" pitchFamily="34" charset="0"/>
              </a:rPr>
              <a:t>Dà 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indicazioni per</a:t>
            </a:r>
            <a:r>
              <a:rPr lang="it-IT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la fornitura diretta 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dal produttore (cacciatore/pescatore) al consumatore finale o ai laboratori annessi agli esercizi di commercio al dettaglio (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macellerie, pescherie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) o di somministrazione (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ristoranti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) a livello locale (</a:t>
            </a:r>
            <a:r>
              <a:rPr lang="it-IT" sz="4200" b="1" dirty="0" smtClean="0">
                <a:latin typeface="Arial" pitchFamily="34" charset="0"/>
                <a:cs typeface="Arial" pitchFamily="34" charset="0"/>
              </a:rPr>
              <a:t>Provincia e Province contermini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) che forniscono direttamente al consumatore finale di: </a:t>
            </a:r>
          </a:p>
          <a:p>
            <a:pPr marL="825246" indent="-742950" algn="just">
              <a:buFont typeface="+mj-lt"/>
              <a:buAutoNum type="alphaLcPeriod"/>
            </a:pPr>
            <a:r>
              <a:rPr lang="it-IT" sz="4200" dirty="0" smtClean="0">
                <a:latin typeface="Arial" pitchFamily="34" charset="0"/>
                <a:cs typeface="Arial" pitchFamily="34" charset="0"/>
              </a:rPr>
              <a:t>selvaggina cacciata di piccola e grossa/cacciatore/anno,</a:t>
            </a:r>
          </a:p>
          <a:p>
            <a:pPr marL="825246" indent="-742950" algn="just">
              <a:buFont typeface="+mj-lt"/>
              <a:buAutoNum type="alphaLcPeriod"/>
            </a:pPr>
            <a:r>
              <a:rPr lang="it-IT" sz="4200" dirty="0">
                <a:latin typeface="Arial" pitchFamily="34" charset="0"/>
                <a:cs typeface="Arial" pitchFamily="34" charset="0"/>
              </a:rPr>
              <a:t>d</a:t>
            </a:r>
            <a:r>
              <a:rPr lang="it-IT" sz="4200" dirty="0" smtClean="0">
                <a:latin typeface="Arial" pitchFamily="34" charset="0"/>
                <a:cs typeface="Arial" pitchFamily="34" charset="0"/>
              </a:rPr>
              <a:t>i pesce d’acqua dolce e salata.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357166"/>
            <a:ext cx="7890080" cy="6215106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D.G.R. 305/2013</a:t>
            </a:r>
          </a:p>
          <a:p>
            <a:pPr>
              <a:buNone/>
            </a:pPr>
            <a:r>
              <a:rPr lang="it-IT" sz="4400" b="1" dirty="0" smtClean="0">
                <a:latin typeface="Arial" pitchFamily="34" charset="0"/>
                <a:cs typeface="Arial" pitchFamily="34" charset="0"/>
              </a:rPr>
              <a:t>PROCEDURA n. 2 </a:t>
            </a:r>
            <a:r>
              <a:rPr lang="it-IT" sz="4400" b="1" u="sng" dirty="0" smtClean="0">
                <a:latin typeface="Arial" pitchFamily="34" charset="0"/>
                <a:cs typeface="Arial" pitchFamily="34" charset="0"/>
              </a:rPr>
              <a:t> SELVAGGINA CACCIATA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 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5100" dirty="0" smtClean="0">
                <a:latin typeface="Arial" pitchFamily="34" charset="0"/>
                <a:cs typeface="Arial" pitchFamily="34" charset="0"/>
              </a:rPr>
              <a:t>Alle carni degli animali selvatici abbattuti nell’esercizio dell’attività venatoria, </a:t>
            </a:r>
            <a:r>
              <a:rPr lang="it-IT" sz="5100" b="1" dirty="0" smtClean="0">
                <a:latin typeface="Arial" pitchFamily="34" charset="0"/>
                <a:cs typeface="Arial" pitchFamily="34" charset="0"/>
              </a:rPr>
              <a:t>NON SI APPLICA</a:t>
            </a:r>
            <a:r>
              <a:rPr lang="it-IT" sz="5100" dirty="0" smtClean="0">
                <a:latin typeface="Arial" pitchFamily="34" charset="0"/>
                <a:cs typeface="Arial" pitchFamily="34" charset="0"/>
              </a:rPr>
              <a:t> il </a:t>
            </a:r>
          </a:p>
          <a:p>
            <a:pPr>
              <a:buNone/>
            </a:pPr>
            <a:r>
              <a:rPr lang="it-IT" sz="5100" dirty="0" smtClean="0">
                <a:latin typeface="Arial" pitchFamily="34" charset="0"/>
                <a:cs typeface="Arial" pitchFamily="34" charset="0"/>
              </a:rPr>
              <a:t>Reg. CE/853/04 quando le stesse vengono impiegate:</a:t>
            </a:r>
          </a:p>
          <a:p>
            <a:pPr marL="825246" indent="-742950">
              <a:buFont typeface="+mj-lt"/>
              <a:buAutoNum type="arabicPeriod"/>
            </a:pPr>
            <a:r>
              <a:rPr lang="it-IT" sz="5100" smtClean="0">
                <a:latin typeface="Arial" pitchFamily="34" charset="0"/>
                <a:cs typeface="Arial" pitchFamily="34" charset="0"/>
              </a:rPr>
              <a:t>per </a:t>
            </a:r>
            <a:r>
              <a:rPr lang="it-IT" sz="5100" dirty="0" smtClean="0">
                <a:latin typeface="Arial" pitchFamily="34" charset="0"/>
                <a:cs typeface="Arial" pitchFamily="34" charset="0"/>
              </a:rPr>
              <a:t>l’autoconsumo da parte del cacciatore,</a:t>
            </a:r>
          </a:p>
          <a:p>
            <a:pPr marL="825246" indent="-742950">
              <a:buFont typeface="+mj-lt"/>
              <a:buAutoNum type="arabicPeriod"/>
            </a:pPr>
            <a:endParaRPr lang="it-IT" sz="5100" dirty="0" smtClean="0">
              <a:latin typeface="Arial" pitchFamily="34" charset="0"/>
              <a:cs typeface="Arial" pitchFamily="34" charset="0"/>
            </a:endParaRPr>
          </a:p>
          <a:p>
            <a:pPr marL="825246" indent="-742950" algn="just">
              <a:buFont typeface="+mj-lt"/>
              <a:buAutoNum type="arabicPeriod"/>
            </a:pPr>
            <a:r>
              <a:rPr lang="it-IT" sz="5100" dirty="0" smtClean="0">
                <a:latin typeface="Arial" pitchFamily="34" charset="0"/>
                <a:cs typeface="Arial" pitchFamily="34" charset="0"/>
              </a:rPr>
              <a:t>per la cessione diretta di un capo intero/cacciatore/anno di selvaggina di grossa taglia e 500 capi/cacciatore7anno di piccola selvaggina al consumatore finale o a laboratori annessi agli esercizi al dettaglio o somministrazione a livello locale, con l’obbligo di documentarne la </a:t>
            </a:r>
            <a:r>
              <a:rPr lang="it-IT" sz="51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provenienza</a:t>
            </a:r>
            <a:r>
              <a:rPr lang="it-IT" sz="5100" dirty="0" smtClean="0">
                <a:latin typeface="Arial" pitchFamily="34" charset="0"/>
                <a:cs typeface="Arial" pitchFamily="34" charset="0"/>
              </a:rPr>
              <a:t> (Mod. D) e la negatività per la </a:t>
            </a:r>
            <a:r>
              <a:rPr lang="it-IT" sz="5100" b="1" dirty="0" smtClean="0">
                <a:latin typeface="Arial" pitchFamily="34" charset="0"/>
                <a:cs typeface="Arial" pitchFamily="34" charset="0"/>
              </a:rPr>
              <a:t>Trichinosi </a:t>
            </a:r>
            <a:r>
              <a:rPr lang="it-IT" sz="5100" dirty="0" smtClean="0">
                <a:latin typeface="Arial" pitchFamily="34" charset="0"/>
                <a:cs typeface="Arial" pitchFamily="34" charset="0"/>
              </a:rPr>
              <a:t>per le specie sensibili, il tutto nel rispetto della normativa in materia venatoria.</a:t>
            </a:r>
          </a:p>
          <a:p>
            <a:pPr marL="82296" indent="0" algn="just">
              <a:buNone/>
            </a:pPr>
            <a:r>
              <a:rPr lang="it-IT" sz="5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825246" indent="-742950" algn="just">
              <a:buFont typeface="+mj-lt"/>
              <a:buAutoNum type="arabicPeriod"/>
            </a:pPr>
            <a:endParaRPr lang="it-IT" sz="4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083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Il dettagliante (macellaio, ristoratore ecc.) che utilizza prodotti, esclusi dal campo di applicazione del Pacchetto Igiene, ha la piena responsabilità dei prodotti che vende, compreso l’obbligo di documentarne:</a:t>
            </a:r>
          </a:p>
          <a:p>
            <a:pPr algn="just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provenienza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in base alle disposizioni del Reg. CE 178/02 (cinghiali radioattivi) e </a:t>
            </a:r>
          </a:p>
          <a:p>
            <a:pPr algn="just">
              <a:buFontTx/>
              <a:buChar char="-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per le carni di cinghiale o altre specie sensibili, l’esito favorevole dell’analisi per la ricerca di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Trichine.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10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9532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b="1" u="sng" dirty="0" smtClean="0">
                <a:latin typeface="Arial" pitchFamily="34" charset="0"/>
                <a:cs typeface="Arial" pitchFamily="34" charset="0"/>
              </a:rPr>
              <a:t>Il Reg. CE 853/04 si applica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alla cessione:</a:t>
            </a:r>
          </a:p>
          <a:p>
            <a:pPr marL="596646" indent="-514350" algn="just">
              <a:buAutoNum type="arabicPeriod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di quantitativi superiori a quelli sopraindicati (1 capo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g.t.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e/o 500 pt),</a:t>
            </a:r>
          </a:p>
          <a:p>
            <a:pPr marL="596646" indent="-514350" algn="just">
              <a:buNone/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2. di carni provenienti da animali selvatici abbattuti in attività di controllo (Legge       n. 157/92 (art. 19) e Legge Regionale n. 2/95 che prevede l’invio degli stessi in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centri di lavorazione della selvaggina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riconosciuti. </a:t>
            </a:r>
          </a:p>
          <a:p>
            <a:pPr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6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357166"/>
            <a:ext cx="8290778" cy="6215106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Reg. CE/853/04 -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(All. III Sez. IV – Cap. I)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ISPEZIONE CARNI</a:t>
            </a:r>
          </a:p>
          <a:p>
            <a:pPr>
              <a:buNone/>
            </a:pPr>
            <a:r>
              <a:rPr lang="it-IT" dirty="0" smtClean="0"/>
              <a:t>Considerando 22.</a:t>
            </a:r>
          </a:p>
          <a:p>
            <a:pPr algn="just">
              <a:buNone/>
            </a:pPr>
            <a:r>
              <a:rPr lang="it-IT" dirty="0" smtClean="0"/>
              <a:t>Al fine di assicurare un’adeguata ispezione della selvaggina selvatica oggetto di attività venatorie immessa nel mercato della Comunità, le carcasse di animali oggetto di detta attività e relativi visceri sono presentati presso un centro di lavorazione della selvaggina per un'ispezione </a:t>
            </a:r>
          </a:p>
          <a:p>
            <a:pPr algn="just">
              <a:buNone/>
            </a:pPr>
            <a:r>
              <a:rPr lang="it-IT" i="1" dirty="0" smtClean="0"/>
              <a:t>post </a:t>
            </a:r>
            <a:r>
              <a:rPr lang="it-IT" i="1" dirty="0" err="1" smtClean="0"/>
              <a:t>mortem</a:t>
            </a:r>
            <a:r>
              <a:rPr lang="it-IT" dirty="0" smtClean="0"/>
              <a:t> ufficiale. </a:t>
            </a:r>
            <a:r>
              <a:rPr lang="it-IT" i="1" u="sng" dirty="0" smtClean="0"/>
              <a:t>Tuttavia, per conservare talune tradizioni venatorie senza pregiudicare la sicurezza degli alimenti, è opportuno prevedere una formazione destinata ai cacciatori che immettono nel mercato selvaggina selvatica destinata all'alimentazione umana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285728"/>
            <a:ext cx="8290778" cy="59626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E’ sufficiente che almeno una persona tra i componenti di un gruppo di cacciatori disponga delle nozioni di cui sopra </a:t>
            </a:r>
          </a:p>
          <a:p>
            <a:pPr algn="ctr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lang="it-IT" b="1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Persona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Formata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”).</a:t>
            </a:r>
          </a:p>
          <a:p>
            <a:pPr algn="just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al fine di eseguire un 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esame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preliminare della selvaggina stessa sul posto.</a:t>
            </a:r>
          </a:p>
          <a:p>
            <a:pPr algn="just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B781-1D9E-4451-A114-130BBEEC26F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42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</TotalTime>
  <Words>1600</Words>
  <Application>Microsoft Office PowerPoint</Application>
  <PresentationFormat>Presentazione su schermo (4:3)</PresentationFormat>
  <Paragraphs>171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Solstizio</vt:lpstr>
      <vt:lpstr>Diapositiva 1</vt:lpstr>
      <vt:lpstr>Diapositiva 2</vt:lpstr>
      <vt:lpstr>Diapositiva 3</vt:lpstr>
      <vt:lpstr>D.G.R. 19.03.2013, n. 305</vt:lpstr>
      <vt:lpstr>Diapositiva 5</vt:lpstr>
      <vt:lpstr>Diapositiva 6</vt:lpstr>
      <vt:lpstr>Diapositiva 7</vt:lpstr>
      <vt:lpstr>Diapositiva 8</vt:lpstr>
      <vt:lpstr>Diapositiva 9</vt:lpstr>
      <vt:lpstr>Diapositiva 10</vt:lpstr>
      <vt:lpstr>TRASPORTO  CARCASSA</vt:lpstr>
      <vt:lpstr>Diapositiva 12</vt:lpstr>
      <vt:lpstr>LOCALE LAVORAZIONE CARCASSA (Autoconsumo)</vt:lpstr>
      <vt:lpstr>Diapositiva 14</vt:lpstr>
      <vt:lpstr>Diapositiva 15</vt:lpstr>
      <vt:lpstr>Diapositiva 16</vt:lpstr>
      <vt:lpstr>Diapositiva 17</vt:lpstr>
      <vt:lpstr>Diapositiva 18</vt:lpstr>
      <vt:lpstr>NB – il controllo dell’omento permette di evidenziare eventuali peritoniti (colore rossastro) da valutare con le pareti addominali</vt:lpstr>
      <vt:lpstr>MANUALITA’ ERRATA</vt:lpstr>
      <vt:lpstr>DANNI DA PROIETTILI N.B. - toelettare molto bene la parte per evitare i residui di piombo.</vt:lpstr>
      <vt:lpstr> TRATTAMENTO DELLA CARCASSA </vt:lpstr>
      <vt:lpstr>Diapositiva 23</vt:lpstr>
      <vt:lpstr>Diapositiva 24</vt:lpstr>
      <vt:lpstr>SMALTIMENTO VISCERI/CARCASSE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“Controllo ufficiali degli alimenti alla luce delle nuove norme comunitarie, nazionali e regionali”   </dc:title>
  <dc:creator>Ger</dc:creator>
  <cp:lastModifiedBy>Ger</cp:lastModifiedBy>
  <cp:revision>576</cp:revision>
  <cp:lastPrinted>2013-05-10T11:05:58Z</cp:lastPrinted>
  <dcterms:created xsi:type="dcterms:W3CDTF">2012-11-03T15:15:48Z</dcterms:created>
  <dcterms:modified xsi:type="dcterms:W3CDTF">2013-07-12T05:06:06Z</dcterms:modified>
</cp:coreProperties>
</file>